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 id="269" r:id="rId3"/>
    <p:sldId id="270" r:id="rId4"/>
    <p:sldId id="258" r:id="rId5"/>
    <p:sldId id="266" r:id="rId6"/>
    <p:sldId id="267" r:id="rId7"/>
    <p:sldId id="268" r:id="rId8"/>
    <p:sldId id="259" r:id="rId9"/>
    <p:sldId id="265" r:id="rId10"/>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5F5F5F"/>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64" autoAdjust="0"/>
    <p:restoredTop sz="94660"/>
  </p:normalViewPr>
  <p:slideViewPr>
    <p:cSldViewPr snapToGrid="0">
      <p:cViewPr varScale="1">
        <p:scale>
          <a:sx n="110" d="100"/>
          <a:sy n="110"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188950" cy="6857998"/>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tx1"/>
                </a:solidFill>
                <a:latin typeface="+mj-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rgbClr val="005BBB"/>
                </a:solidFill>
                <a:latin typeface="Arial" charset="0"/>
                <a:ea typeface="Arial" charset="0"/>
                <a:cs typeface="Arial" charset="0"/>
              </a:defRPr>
            </a:lvl1pPr>
          </a:lstStyle>
          <a:p>
            <a:r>
              <a:rPr lang="en-US" dirty="0"/>
              <a:t>Presentation</a:t>
            </a:r>
            <a:br>
              <a:rPr lang="en-US" dirty="0"/>
            </a:br>
            <a:r>
              <a:rPr lang="en-US" dirty="0"/>
              <a:t>Title</a:t>
            </a:r>
          </a:p>
        </p:txBody>
      </p:sp>
      <p:pic>
        <p:nvPicPr>
          <p:cNvPr id="6" name="Picture 5"/>
          <p:cNvPicPr>
            <a:picLocks noChangeAspect="1"/>
          </p:cNvPicPr>
          <p:nvPr/>
        </p:nvPicPr>
        <p:blipFill>
          <a:blip r:embed="rId3"/>
          <a:srcRect/>
          <a:stretch/>
        </p:blipFill>
        <p:spPr>
          <a:xfrm>
            <a:off x="512066" y="5084683"/>
            <a:ext cx="7478709" cy="1068387"/>
          </a:xfrm>
          <a:prstGeom prst="rect">
            <a:avLst/>
          </a:prstGeom>
        </p:spPr>
      </p:pic>
    </p:spTree>
    <p:extLst>
      <p:ext uri="{BB962C8B-B14F-4D97-AF65-F5344CB8AC3E}">
        <p14:creationId xmlns:p14="http://schemas.microsoft.com/office/powerpoint/2010/main" val="2218936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nd Photo">
    <p:spTree>
      <p:nvGrpSpPr>
        <p:cNvPr id="1" name=""/>
        <p:cNvGrpSpPr/>
        <p:nvPr/>
      </p:nvGrpSpPr>
      <p:grpSpPr>
        <a:xfrm>
          <a:off x="0" y="0"/>
          <a:ext cx="0" cy="0"/>
          <a:chOff x="0" y="0"/>
          <a:chExt cx="0" cy="0"/>
        </a:xfrm>
      </p:grpSpPr>
      <p:sp>
        <p:nvSpPr>
          <p:cNvPr id="8" name="Text Placeholder 2"/>
          <p:cNvSpPr>
            <a:spLocks noGrp="1"/>
          </p:cNvSpPr>
          <p:nvPr>
            <p:ph type="body" idx="1" hasCustomPrompt="1"/>
          </p:nvPr>
        </p:nvSpPr>
        <p:spPr>
          <a:xfrm>
            <a:off x="569469" y="2478024"/>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566928" y="1609344"/>
            <a:ext cx="4531638"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
        <p:nvSpPr>
          <p:cNvPr id="7" name="Picture Placeholder 2"/>
          <p:cNvSpPr>
            <a:spLocks noGrp="1" noChangeAspect="1"/>
          </p:cNvSpPr>
          <p:nvPr>
            <p:ph type="pic" idx="14"/>
          </p:nvPr>
        </p:nvSpPr>
        <p:spPr>
          <a:xfrm>
            <a:off x="5486399" y="1371599"/>
            <a:ext cx="6705601" cy="5486401"/>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Tree>
    <p:extLst>
      <p:ext uri="{BB962C8B-B14F-4D97-AF65-F5344CB8AC3E}">
        <p14:creationId xmlns:p14="http://schemas.microsoft.com/office/powerpoint/2010/main" val="170707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and 3 Photos">
    <p:spTree>
      <p:nvGrpSpPr>
        <p:cNvPr id="1" name=""/>
        <p:cNvGrpSpPr/>
        <p:nvPr/>
      </p:nvGrpSpPr>
      <p:grpSpPr>
        <a:xfrm>
          <a:off x="0" y="0"/>
          <a:ext cx="0" cy="0"/>
          <a:chOff x="0" y="0"/>
          <a:chExt cx="0" cy="0"/>
        </a:xfrm>
      </p:grpSpPr>
      <p:sp>
        <p:nvSpPr>
          <p:cNvPr id="11" name="Picture Placeholder 2"/>
          <p:cNvSpPr>
            <a:spLocks noGrp="1" noChangeAspect="1"/>
          </p:cNvSpPr>
          <p:nvPr>
            <p:ph type="pic" idx="13"/>
          </p:nvPr>
        </p:nvSpPr>
        <p:spPr>
          <a:xfrm>
            <a:off x="5473699" y="1360449"/>
            <a:ext cx="6718301" cy="2637847"/>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7" name="Picture Placeholder 2"/>
          <p:cNvSpPr>
            <a:spLocks noGrp="1" noChangeAspect="1"/>
          </p:cNvSpPr>
          <p:nvPr>
            <p:ph type="pic" idx="14"/>
          </p:nvPr>
        </p:nvSpPr>
        <p:spPr>
          <a:xfrm>
            <a:off x="5473699" y="3998296"/>
            <a:ext cx="3429001"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9" name="Picture Placeholder 2"/>
          <p:cNvSpPr>
            <a:spLocks noGrp="1" noChangeAspect="1"/>
          </p:cNvSpPr>
          <p:nvPr>
            <p:ph type="pic" idx="15"/>
          </p:nvPr>
        </p:nvSpPr>
        <p:spPr>
          <a:xfrm>
            <a:off x="8902701" y="3998296"/>
            <a:ext cx="3289300"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10" name="Text Placeholder 2"/>
          <p:cNvSpPr>
            <a:spLocks noGrp="1"/>
          </p:cNvSpPr>
          <p:nvPr>
            <p:ph type="body" idx="1" hasCustomPrompt="1"/>
          </p:nvPr>
        </p:nvSpPr>
        <p:spPr>
          <a:xfrm>
            <a:off x="569469" y="2478024"/>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8" name="Title Placeholder 12"/>
          <p:cNvSpPr>
            <a:spLocks noGrp="1"/>
          </p:cNvSpPr>
          <p:nvPr>
            <p:ph type="title" hasCustomPrompt="1"/>
          </p:nvPr>
        </p:nvSpPr>
        <p:spPr>
          <a:xfrm>
            <a:off x="566928" y="1609344"/>
            <a:ext cx="4531638" cy="868430"/>
          </a:xfrm>
          <a:prstGeom prst="rect">
            <a:avLst/>
          </a:prstGeom>
        </p:spPr>
        <p:txBody>
          <a:bodyPr vert="horz" lIns="91440" tIns="45720" rIns="91440" bIns="45720" rtlCol="0" anchor="b">
            <a:normAutofit/>
          </a:bodyPr>
          <a:lstStyle/>
          <a:p>
            <a:r>
              <a:rPr lang="en-US" dirty="0"/>
              <a:t>Click to </a:t>
            </a:r>
            <a:r>
              <a:rPr lang="en-US"/>
              <a:t>edit title</a:t>
            </a:r>
            <a:endParaRPr lang="en-US" dirty="0"/>
          </a:p>
        </p:txBody>
      </p:sp>
    </p:spTree>
    <p:extLst>
      <p:ext uri="{BB962C8B-B14F-4D97-AF65-F5344CB8AC3E}">
        <p14:creationId xmlns:p14="http://schemas.microsoft.com/office/powerpoint/2010/main" val="239517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ull Width Photo">
    <p:spTree>
      <p:nvGrpSpPr>
        <p:cNvPr id="1" name=""/>
        <p:cNvGrpSpPr/>
        <p:nvPr/>
      </p:nvGrpSpPr>
      <p:grpSpPr>
        <a:xfrm>
          <a:off x="0" y="0"/>
          <a:ext cx="0" cy="0"/>
          <a:chOff x="0" y="0"/>
          <a:chExt cx="0" cy="0"/>
        </a:xfrm>
      </p:grpSpPr>
      <p:sp>
        <p:nvSpPr>
          <p:cNvPr id="3" name="Picture Placeholder 2"/>
          <p:cNvSpPr>
            <a:spLocks noGrp="1" noChangeAspect="1"/>
          </p:cNvSpPr>
          <p:nvPr>
            <p:ph type="pic" idx="13"/>
          </p:nvPr>
        </p:nvSpPr>
        <p:spPr>
          <a:xfrm>
            <a:off x="0" y="1382751"/>
            <a:ext cx="12192000" cy="5478423"/>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Tree>
    <p:extLst>
      <p:ext uri="{BB962C8B-B14F-4D97-AF65-F5344CB8AC3E}">
        <p14:creationId xmlns:p14="http://schemas.microsoft.com/office/powerpoint/2010/main" val="3440178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93902"/>
            <a:ext cx="6388100" cy="4392537"/>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r>
              <a:rPr lang="en-US"/>
              <a:t>Click icon to add chart</a:t>
            </a:r>
            <a:endParaRPr lang="en-US" dirty="0"/>
          </a:p>
        </p:txBody>
      </p:sp>
      <p:sp>
        <p:nvSpPr>
          <p:cNvPr id="9" name="Text Placeholder 2"/>
          <p:cNvSpPr>
            <a:spLocks noGrp="1"/>
          </p:cNvSpPr>
          <p:nvPr>
            <p:ph type="body" idx="1" hasCustomPrompt="1"/>
          </p:nvPr>
        </p:nvSpPr>
        <p:spPr>
          <a:xfrm>
            <a:off x="569469" y="2478024"/>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566928" y="1609344"/>
            <a:ext cx="4531638" cy="868430"/>
          </a:xfrm>
          <a:prstGeom prst="rect">
            <a:avLst/>
          </a:prstGeom>
        </p:spPr>
        <p:txBody>
          <a:bodyPr vert="horz" lIns="91440" tIns="45720" rIns="91440" bIns="45720" rtlCol="0" anchor="b">
            <a:normAutofit/>
          </a:bodyPr>
          <a:lstStyle/>
          <a:p>
            <a:r>
              <a:rPr lang="en-US" dirty="0"/>
              <a:t>Click to </a:t>
            </a:r>
            <a:r>
              <a:rPr lang="en-US"/>
              <a:t>edit title</a:t>
            </a:r>
            <a:endParaRPr lang="en-US" dirty="0"/>
          </a:p>
        </p:txBody>
      </p:sp>
    </p:spTree>
    <p:extLst>
      <p:ext uri="{BB962C8B-B14F-4D97-AF65-F5344CB8AC3E}">
        <p14:creationId xmlns:p14="http://schemas.microsoft.com/office/powerpoint/2010/main" val="3178726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12188952" cy="6857999"/>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bg1"/>
                </a:solidFill>
                <a:latin typeface="+mj-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pic>
        <p:nvPicPr>
          <p:cNvPr id="6" name="Picture 5"/>
          <p:cNvPicPr>
            <a:picLocks noChangeAspect="1"/>
          </p:cNvPicPr>
          <p:nvPr/>
        </p:nvPicPr>
        <p:blipFill>
          <a:blip r:embed="rId3"/>
          <a:srcRect/>
          <a:stretch/>
        </p:blipFill>
        <p:spPr>
          <a:xfrm>
            <a:off x="512066" y="5084683"/>
            <a:ext cx="7478709" cy="1068387"/>
          </a:xfrm>
          <a:prstGeom prst="rect">
            <a:avLst/>
          </a:prstGeom>
        </p:spPr>
      </p:pic>
    </p:spTree>
    <p:extLst>
      <p:ext uri="{BB962C8B-B14F-4D97-AF65-F5344CB8AC3E}">
        <p14:creationId xmlns:p14="http://schemas.microsoft.com/office/powerpoint/2010/main" val="190376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Slide Whit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rgbClr val="005BBB"/>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tx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8" name="Picture 7"/>
          <p:cNvPicPr>
            <a:picLocks noChangeAspect="1"/>
          </p:cNvPicPr>
          <p:nvPr/>
        </p:nvPicPr>
        <p:blipFill>
          <a:blip r:embed="rId3"/>
          <a:srcRect/>
          <a:stretch/>
        </p:blipFill>
        <p:spPr>
          <a:xfrm>
            <a:off x="267347" y="146755"/>
            <a:ext cx="6572363" cy="938909"/>
          </a:xfrm>
          <a:prstGeom prst="rect">
            <a:avLst/>
          </a:prstGeom>
        </p:spPr>
      </p:pic>
    </p:spTree>
    <p:extLst>
      <p:ext uri="{BB962C8B-B14F-4D97-AF65-F5344CB8AC3E}">
        <p14:creationId xmlns:p14="http://schemas.microsoft.com/office/powerpoint/2010/main" val="2157643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Slide Blu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88948" cy="6857998"/>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bg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7" name="Picture 6"/>
          <p:cNvPicPr>
            <a:picLocks noChangeAspect="1"/>
          </p:cNvPicPr>
          <p:nvPr/>
        </p:nvPicPr>
        <p:blipFill>
          <a:blip r:embed="rId3"/>
          <a:srcRect/>
          <a:stretch/>
        </p:blipFill>
        <p:spPr>
          <a:xfrm>
            <a:off x="267347" y="146755"/>
            <a:ext cx="6572363" cy="938909"/>
          </a:xfrm>
          <a:prstGeom prst="rect">
            <a:avLst/>
          </a:prstGeom>
        </p:spPr>
      </p:pic>
    </p:spTree>
    <p:extLst>
      <p:ext uri="{BB962C8B-B14F-4D97-AF65-F5344CB8AC3E}">
        <p14:creationId xmlns:p14="http://schemas.microsoft.com/office/powerpoint/2010/main" val="1974184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738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479196"/>
            <a:ext cx="6402832" cy="3790483"/>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566928" y="1606669"/>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325631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478024"/>
            <a:ext cx="4179753" cy="3511409"/>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p:txBody>
      </p:sp>
      <p:sp>
        <p:nvSpPr>
          <p:cNvPr id="13" name="Text Placeholder 2"/>
          <p:cNvSpPr>
            <a:spLocks noGrp="1"/>
          </p:cNvSpPr>
          <p:nvPr>
            <p:ph type="body" idx="11" hasCustomPrompt="1"/>
          </p:nvPr>
        </p:nvSpPr>
        <p:spPr>
          <a:xfrm>
            <a:off x="5029200" y="2478024"/>
            <a:ext cx="4179753" cy="3511409"/>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a:t>Etiam</a:t>
            </a:r>
            <a:r>
              <a:rPr lang="en-US" dirty="0"/>
              <a:t> </a:t>
            </a:r>
            <a:r>
              <a:rPr lang="en-US" dirty="0" err="1"/>
              <a:t>molestie</a:t>
            </a:r>
            <a:r>
              <a:rPr lang="en-US" dirty="0"/>
              <a:t> </a:t>
            </a:r>
            <a:r>
              <a:rPr lang="en-US" dirty="0" err="1"/>
              <a:t>velit</a:t>
            </a:r>
            <a:r>
              <a:rPr lang="en-US" dirty="0"/>
              <a:t> vitae dolor </a:t>
            </a:r>
            <a:r>
              <a:rPr lang="en-US" dirty="0" err="1"/>
              <a:t>euismod</a:t>
            </a:r>
            <a:r>
              <a:rPr lang="en-US" dirty="0"/>
              <a:t>, sit </a:t>
            </a:r>
            <a:r>
              <a:rPr lang="en-US" dirty="0" err="1"/>
              <a:t>amet</a:t>
            </a:r>
            <a:r>
              <a:rPr lang="en-US" dirty="0"/>
              <a:t> </a:t>
            </a:r>
            <a:r>
              <a:rPr lang="en-US" dirty="0" err="1"/>
              <a:t>finibus</a:t>
            </a:r>
            <a:r>
              <a:rPr lang="en-US" dirty="0"/>
              <a:t> </a:t>
            </a:r>
            <a:r>
              <a:rPr lang="en-US" dirty="0" err="1"/>
              <a:t>risus</a:t>
            </a:r>
            <a:r>
              <a:rPr lang="en-US" dirty="0"/>
              <a:t> </a:t>
            </a:r>
            <a:r>
              <a:rPr lang="en-US" dirty="0" err="1"/>
              <a:t>mattis</a:t>
            </a:r>
            <a:r>
              <a:rPr lang="en-US" dirty="0"/>
              <a:t>. In </a:t>
            </a:r>
            <a:r>
              <a:rPr lang="en-US" dirty="0" err="1"/>
              <a:t>ornare</a:t>
            </a:r>
            <a:r>
              <a:rPr lang="en-US" dirty="0"/>
              <a:t> convallis </a:t>
            </a:r>
            <a:r>
              <a:rPr lang="en-US" dirty="0" err="1"/>
              <a:t>velit</a:t>
            </a:r>
            <a:r>
              <a:rPr lang="en-US" dirty="0"/>
              <a:t> vitae cursus. Integer </a:t>
            </a:r>
            <a:r>
              <a:rPr lang="en-US" dirty="0" err="1"/>
              <a:t>egestas</a:t>
            </a:r>
            <a:r>
              <a:rPr lang="en-US" dirty="0"/>
              <a:t> sit </a:t>
            </a:r>
            <a:r>
              <a:rPr lang="en-US" dirty="0" err="1"/>
              <a:t>amet</a:t>
            </a:r>
            <a:r>
              <a:rPr lang="en-US" dirty="0"/>
              <a:t> mi </a:t>
            </a:r>
            <a:r>
              <a:rPr lang="en-US" dirty="0" err="1"/>
              <a:t>vehicula</a:t>
            </a:r>
            <a:r>
              <a:rPr lang="en-US" dirty="0"/>
              <a:t> </a:t>
            </a:r>
            <a:r>
              <a:rPr lang="en-US" dirty="0" err="1"/>
              <a:t>sollicitudin</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a:t>
            </a:r>
          </a:p>
        </p:txBody>
      </p:sp>
      <p:sp>
        <p:nvSpPr>
          <p:cNvPr id="6" name="Title Placeholder 12"/>
          <p:cNvSpPr>
            <a:spLocks noGrp="1"/>
          </p:cNvSpPr>
          <p:nvPr>
            <p:ph type="title" hasCustomPrompt="1"/>
          </p:nvPr>
        </p:nvSpPr>
        <p:spPr>
          <a:xfrm>
            <a:off x="566928" y="1609344"/>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422711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478024"/>
            <a:ext cx="8557757" cy="3732425"/>
          </a:xfrm>
          <a:prstGeom prst="rect">
            <a:avLst/>
          </a:prstGeom>
        </p:spPr>
        <p:txBody>
          <a:bodyPr lIns="182880" rIns="182880">
            <a:noAutofit/>
          </a:bodyPr>
          <a:lstStyle>
            <a:lvl1pPr marL="457200" marR="0" indent="-406400" algn="l" defTabSz="914400" rtl="0" eaLnBrk="1" fontAlgn="auto" latinLnBrk="0" hangingPunct="1">
              <a:lnSpc>
                <a:spcPts val="26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a:t>Justo et neque odio facilisis turpis </a:t>
            </a:r>
            <a:r>
              <a:rPr lang="en-US" dirty="0" err="1"/>
              <a:t>sodales</a:t>
            </a:r>
            <a:r>
              <a:rPr lang="en-US" dirty="0"/>
              <a:t> placerat.</a:t>
            </a:r>
          </a:p>
        </p:txBody>
      </p:sp>
      <p:sp>
        <p:nvSpPr>
          <p:cNvPr id="6" name="Title Placeholder 12"/>
          <p:cNvSpPr>
            <a:spLocks noGrp="1"/>
          </p:cNvSpPr>
          <p:nvPr>
            <p:ph type="title" hasCustomPrompt="1"/>
          </p:nvPr>
        </p:nvSpPr>
        <p:spPr>
          <a:xfrm>
            <a:off x="566928" y="1609344"/>
            <a:ext cx="10515600" cy="868430"/>
          </a:xfrm>
          <a:prstGeom prst="rect">
            <a:avLst/>
          </a:prstGeom>
        </p:spPr>
        <p:txBody>
          <a:bodyPr vert="horz" lIns="91440" tIns="45720" rIns="91440" bIns="45720" rtlCol="0" anchor="b">
            <a:normAutofit/>
          </a:bodyPr>
          <a:lstStyle>
            <a:lvl1pPr>
              <a:defRPr b="0" baseline="0"/>
            </a:lvl1pPr>
          </a:lstStyle>
          <a:p>
            <a:r>
              <a:rPr lang="en-US" dirty="0"/>
              <a:t>Click to edit title</a:t>
            </a:r>
          </a:p>
        </p:txBody>
      </p:sp>
    </p:spTree>
    <p:extLst>
      <p:ext uri="{BB962C8B-B14F-4D97-AF65-F5344CB8AC3E}">
        <p14:creationId xmlns:p14="http://schemas.microsoft.com/office/powerpoint/2010/main" val="2222824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566928" y="2478024"/>
            <a:ext cx="9678987" cy="3848100"/>
          </a:xfrm>
          <a:prstGeom prst="rect">
            <a:avLst/>
          </a:prstGeom>
        </p:spPr>
        <p:txBody>
          <a:bodyPr/>
          <a:lstStyle>
            <a:lvl1pPr marL="0" indent="0">
              <a:lnSpc>
                <a:spcPts val="2300"/>
              </a:lnSpc>
              <a:buClr>
                <a:srgbClr val="005BBB"/>
              </a:buClr>
              <a:buFontTx/>
              <a:buNone/>
              <a:defRPr sz="1700" b="1">
                <a:solidFill>
                  <a:srgbClr val="005BBB"/>
                </a:solidFill>
                <a:latin typeface="Arial" charset="0"/>
                <a:ea typeface="Arial" charset="0"/>
                <a:cs typeface="Arial" charset="0"/>
              </a:defRPr>
            </a:lvl1pPr>
            <a:lvl2pPr marL="736600" indent="-279400">
              <a:lnSpc>
                <a:spcPts val="23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ts val="23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a:p>
            <a:pPr lvl="0"/>
            <a:r>
              <a:rPr lang="en-US" dirty="0"/>
              <a:t>CLICK TO EDIT MASTER TEXT STYLES</a:t>
            </a:r>
          </a:p>
          <a:p>
            <a:pPr lvl="1"/>
            <a:r>
              <a:rPr lang="en-US" dirty="0"/>
              <a:t>Second level text </a:t>
            </a:r>
          </a:p>
          <a:p>
            <a:pPr lvl="2"/>
            <a:r>
              <a:rPr lang="en-US" dirty="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p:txBody>
      </p:sp>
      <p:sp>
        <p:nvSpPr>
          <p:cNvPr id="5" name="Title Placeholder 12"/>
          <p:cNvSpPr>
            <a:spLocks noGrp="1"/>
          </p:cNvSpPr>
          <p:nvPr>
            <p:ph type="title" hasCustomPrompt="1"/>
          </p:nvPr>
        </p:nvSpPr>
        <p:spPr>
          <a:xfrm>
            <a:off x="566928" y="1609344"/>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4145043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a:latin typeface="Arial" charset="0"/>
              </a:rPr>
              <a:t>‘-</a:t>
            </a:r>
          </a:p>
        </p:txBody>
      </p:sp>
      <p:sp>
        <p:nvSpPr>
          <p:cNvPr id="8" name="Title 1"/>
          <p:cNvSpPr txBox="1">
            <a:spLocks/>
          </p:cNvSpPr>
          <p:nvPr/>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2188948" cy="6857998"/>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dirty="0"/>
              <a:t>Click to edit title</a:t>
            </a:r>
          </a:p>
        </p:txBody>
      </p:sp>
      <p:sp>
        <p:nvSpPr>
          <p:cNvPr id="11" name="Slide Number Placeholder 6"/>
          <p:cNvSpPr txBox="1">
            <a:spLocks/>
          </p:cNvSpPr>
          <p:nvPr/>
        </p:nvSpPr>
        <p:spPr>
          <a:xfrm>
            <a:off x="10255504" y="6240989"/>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10" name="Picture 9"/>
          <p:cNvPicPr>
            <a:picLocks noChangeAspect="1"/>
          </p:cNvPicPr>
          <p:nvPr/>
        </p:nvPicPr>
        <p:blipFill>
          <a:blip r:embed="rId16"/>
          <a:srcRect/>
          <a:stretch/>
        </p:blipFill>
        <p:spPr>
          <a:xfrm>
            <a:off x="267347" y="146755"/>
            <a:ext cx="6572363" cy="938909"/>
          </a:xfrm>
          <a:prstGeom prst="rect">
            <a:avLst/>
          </a:prstGeom>
        </p:spPr>
      </p:pic>
    </p:spTree>
    <p:extLst>
      <p:ext uri="{BB962C8B-B14F-4D97-AF65-F5344CB8AC3E}">
        <p14:creationId xmlns:p14="http://schemas.microsoft.com/office/powerpoint/2010/main" val="4013183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p:titleStyle>
    <p:body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smartevals.com/buffalo"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s://www.buffalo.edu/equity/reporting-discrimination-and-harassment/information-intake-form.html"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www.buffalo.edu/content/dam/www/provost/files/ubce/Top20StategiestoIncreaseResponseRates.pdf" TargetMode="External"/><Relationship Id="rId2" Type="http://schemas.openxmlformats.org/officeDocument/2006/relationships/hyperlink" Target="https://www.buffalo.edu/content/dam/www/provost/files/ubce/FacilitatingResponseRates_IdeaCenter.pdf" TargetMode="External"/><Relationship Id="rId1" Type="http://schemas.openxmlformats.org/officeDocument/2006/relationships/slideLayout" Target="../slideLayouts/slideLayout8.xml"/><Relationship Id="rId5" Type="http://schemas.openxmlformats.org/officeDocument/2006/relationships/hyperlink" Target="https://www.buffalo.edu/course-evaluation" TargetMode="External"/><Relationship Id="rId4" Type="http://schemas.openxmlformats.org/officeDocument/2006/relationships/hyperlink" Target="mailto:ubce@buffalo.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15213D-C288-9E91-BBDD-CD35453A67EC}"/>
              </a:ext>
            </a:extLst>
          </p:cNvPr>
          <p:cNvSpPr>
            <a:spLocks noGrp="1"/>
          </p:cNvSpPr>
          <p:nvPr>
            <p:ph type="body" sz="quarter" idx="10"/>
          </p:nvPr>
        </p:nvSpPr>
        <p:spPr/>
        <p:txBody>
          <a:bodyPr/>
          <a:lstStyle/>
          <a:p>
            <a:r>
              <a:rPr lang="en-US" dirty="0"/>
              <a:t>Improving Teaching Effectiveness in Low Enrollment Courses</a:t>
            </a:r>
          </a:p>
          <a:p>
            <a:endParaRPr lang="en-US" dirty="0"/>
          </a:p>
        </p:txBody>
      </p:sp>
      <p:sp>
        <p:nvSpPr>
          <p:cNvPr id="3" name="Title 2">
            <a:extLst>
              <a:ext uri="{FF2B5EF4-FFF2-40B4-BE49-F238E27FC236}">
                <a16:creationId xmlns:a16="http://schemas.microsoft.com/office/drawing/2014/main" id="{14517F73-9398-D406-0186-A63FE2E7C28C}"/>
              </a:ext>
            </a:extLst>
          </p:cNvPr>
          <p:cNvSpPr>
            <a:spLocks noGrp="1"/>
          </p:cNvSpPr>
          <p:nvPr>
            <p:ph type="ctrTitle"/>
          </p:nvPr>
        </p:nvSpPr>
        <p:spPr/>
        <p:txBody>
          <a:bodyPr/>
          <a:lstStyle/>
          <a:p>
            <a:r>
              <a:rPr lang="en-US" dirty="0"/>
              <a:t>UB Course Evaluations</a:t>
            </a:r>
          </a:p>
        </p:txBody>
      </p:sp>
    </p:spTree>
    <p:extLst>
      <p:ext uri="{BB962C8B-B14F-4D97-AF65-F5344CB8AC3E}">
        <p14:creationId xmlns:p14="http://schemas.microsoft.com/office/powerpoint/2010/main" val="1790201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7AC7CB-8A10-3197-06F0-DA6DD7A9790A}"/>
              </a:ext>
            </a:extLst>
          </p:cNvPr>
          <p:cNvSpPr>
            <a:spLocks noGrp="1"/>
          </p:cNvSpPr>
          <p:nvPr>
            <p:ph type="body" idx="10"/>
          </p:nvPr>
        </p:nvSpPr>
        <p:spPr>
          <a:xfrm>
            <a:off x="566928" y="1891618"/>
            <a:ext cx="10268712" cy="3732425"/>
          </a:xfrm>
        </p:spPr>
        <p:txBody>
          <a:bodyPr/>
          <a:lstStyle/>
          <a:p>
            <a:r>
              <a:rPr lang="en-US" dirty="0"/>
              <a:t>Improving teaching effectiveness – what works well and what needs improvement to enhance student learning and engagement.</a:t>
            </a:r>
          </a:p>
          <a:p>
            <a:r>
              <a:rPr lang="en-US" dirty="0"/>
              <a:t>Enhancing student learning by understanding how students perceive the learning experience.</a:t>
            </a:r>
          </a:p>
          <a:p>
            <a:r>
              <a:rPr lang="en-US" dirty="0"/>
              <a:t>Engaging students as active participants; demonstrating commitment to student-centered learning and enhancing empowerment.</a:t>
            </a:r>
          </a:p>
          <a:p>
            <a:r>
              <a:rPr lang="en-US" dirty="0"/>
              <a:t>Creating a supportive learning environment that promotes student success and well-being.</a:t>
            </a:r>
          </a:p>
          <a:p>
            <a:r>
              <a:rPr lang="en-US" dirty="0"/>
              <a:t>Maintaining accountability and quality assurance for continuous improvement.</a:t>
            </a:r>
          </a:p>
          <a:p>
            <a:r>
              <a:rPr lang="en-US" dirty="0"/>
              <a:t>Feedback for curriculum development of course content, learning outcomes, and instructional materials.</a:t>
            </a:r>
          </a:p>
        </p:txBody>
      </p:sp>
      <p:sp>
        <p:nvSpPr>
          <p:cNvPr id="3" name="Title 2">
            <a:extLst>
              <a:ext uri="{FF2B5EF4-FFF2-40B4-BE49-F238E27FC236}">
                <a16:creationId xmlns:a16="http://schemas.microsoft.com/office/drawing/2014/main" id="{384E0AD3-25E3-D2FA-A0EA-2B1FE83AC4D3}"/>
              </a:ext>
            </a:extLst>
          </p:cNvPr>
          <p:cNvSpPr>
            <a:spLocks noGrp="1"/>
          </p:cNvSpPr>
          <p:nvPr>
            <p:ph type="title"/>
          </p:nvPr>
        </p:nvSpPr>
        <p:spPr>
          <a:xfrm>
            <a:off x="566928" y="1022938"/>
            <a:ext cx="10515600" cy="868430"/>
          </a:xfrm>
        </p:spPr>
        <p:txBody>
          <a:bodyPr/>
          <a:lstStyle/>
          <a:p>
            <a:r>
              <a:rPr lang="en-US" dirty="0"/>
              <a:t>The Purpose of Attaining Critical Feedback from Students</a:t>
            </a:r>
          </a:p>
        </p:txBody>
      </p:sp>
    </p:spTree>
    <p:extLst>
      <p:ext uri="{BB962C8B-B14F-4D97-AF65-F5344CB8AC3E}">
        <p14:creationId xmlns:p14="http://schemas.microsoft.com/office/powerpoint/2010/main" val="2102022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390AC0-8475-2D41-C614-C211BC691BB8}"/>
              </a:ext>
            </a:extLst>
          </p:cNvPr>
          <p:cNvSpPr>
            <a:spLocks noGrp="1"/>
          </p:cNvSpPr>
          <p:nvPr>
            <p:ph type="body" idx="10"/>
          </p:nvPr>
        </p:nvSpPr>
        <p:spPr>
          <a:xfrm>
            <a:off x="1155650" y="2198580"/>
            <a:ext cx="4179753" cy="3511409"/>
          </a:xfrm>
        </p:spPr>
        <p:txBody>
          <a:bodyPr/>
          <a:lstStyle/>
          <a:p>
            <a:pPr marL="285750" indent="-285750">
              <a:buFont typeface="Arial" panose="020B0604020202020204" pitchFamily="34" charset="0"/>
              <a:buChar char="•"/>
            </a:pPr>
            <a:r>
              <a:rPr lang="en-US" dirty="0"/>
              <a:t>In-class assessments and classroom assessment techniques (CATs)</a:t>
            </a:r>
          </a:p>
          <a:p>
            <a:pPr marL="285750" indent="-285750">
              <a:buFont typeface="Arial" panose="020B0604020202020204" pitchFamily="34" charset="0"/>
              <a:buChar char="•"/>
            </a:pPr>
            <a:r>
              <a:rPr lang="en-US" dirty="0"/>
              <a:t>Surveys and questionnaires</a:t>
            </a:r>
          </a:p>
          <a:p>
            <a:pPr marL="285750" indent="-285750">
              <a:buFont typeface="Arial" panose="020B0604020202020204" pitchFamily="34" charset="0"/>
              <a:buChar char="•"/>
            </a:pPr>
            <a:r>
              <a:rPr lang="en-US" dirty="0"/>
              <a:t>One-on-one meetings and focus groups</a:t>
            </a:r>
          </a:p>
          <a:p>
            <a:pPr marL="285750" indent="-285750">
              <a:buFont typeface="Arial" panose="020B0604020202020204" pitchFamily="34" charset="0"/>
              <a:buChar char="•"/>
            </a:pPr>
            <a:r>
              <a:rPr lang="en-US" dirty="0"/>
              <a:t>Peer observation and evaluation</a:t>
            </a:r>
          </a:p>
          <a:p>
            <a:pPr marL="285750" indent="-285750">
              <a:buFont typeface="Arial" panose="020B0604020202020204" pitchFamily="34" charset="0"/>
              <a:buChar char="•"/>
            </a:pPr>
            <a:r>
              <a:rPr lang="en-US" dirty="0"/>
              <a:t>Online discussion boards or forums</a:t>
            </a:r>
          </a:p>
        </p:txBody>
      </p:sp>
      <p:sp>
        <p:nvSpPr>
          <p:cNvPr id="5" name="Text Placeholder 4">
            <a:extLst>
              <a:ext uri="{FF2B5EF4-FFF2-40B4-BE49-F238E27FC236}">
                <a16:creationId xmlns:a16="http://schemas.microsoft.com/office/drawing/2014/main" id="{13C15C49-3A9C-3BC9-23F0-EB21F142E628}"/>
              </a:ext>
            </a:extLst>
          </p:cNvPr>
          <p:cNvSpPr>
            <a:spLocks noGrp="1"/>
          </p:cNvSpPr>
          <p:nvPr>
            <p:ph type="body" idx="11"/>
          </p:nvPr>
        </p:nvSpPr>
        <p:spPr>
          <a:xfrm>
            <a:off x="5617922" y="2213235"/>
            <a:ext cx="4179753" cy="3511409"/>
          </a:xfrm>
        </p:spPr>
        <p:txBody>
          <a:bodyPr/>
          <a:lstStyle/>
          <a:p>
            <a:pPr marL="285750" indent="-285750">
              <a:buFont typeface="Arial" panose="020B0604020202020204" pitchFamily="34" charset="0"/>
              <a:buChar char="•"/>
            </a:pPr>
            <a:r>
              <a:rPr lang="en-US" dirty="0"/>
              <a:t>Mid-semester formative and end-of course summative evaluations</a:t>
            </a:r>
          </a:p>
          <a:p>
            <a:pPr marL="285750" indent="-285750">
              <a:buFont typeface="Arial" panose="020B0604020202020204" pitchFamily="34" charset="0"/>
              <a:buChar char="•"/>
            </a:pPr>
            <a:r>
              <a:rPr lang="en-US" dirty="0"/>
              <a:t>Self-reflection</a:t>
            </a:r>
          </a:p>
          <a:p>
            <a:pPr marL="285750" indent="-285750">
              <a:buFont typeface="Arial" panose="020B0604020202020204" pitchFamily="34" charset="0"/>
              <a:buChar char="•"/>
            </a:pPr>
            <a:r>
              <a:rPr lang="en-US" dirty="0"/>
              <a:t>Learning analytics tools and platforms</a:t>
            </a:r>
          </a:p>
          <a:p>
            <a:pPr marL="285750" indent="-285750">
              <a:buFont typeface="Arial" panose="020B0604020202020204" pitchFamily="34" charset="0"/>
              <a:buChar char="•"/>
            </a:pPr>
            <a:r>
              <a:rPr lang="en-US" dirty="0"/>
              <a:t>Alumni feedback</a:t>
            </a:r>
          </a:p>
          <a:p>
            <a:pPr marL="285750" indent="-285750">
              <a:buFont typeface="Arial" panose="020B0604020202020204" pitchFamily="34" charset="0"/>
              <a:buChar char="•"/>
            </a:pPr>
            <a:r>
              <a:rPr lang="en-US" dirty="0"/>
              <a:t>External experts</a:t>
            </a:r>
          </a:p>
          <a:p>
            <a:endParaRPr lang="en-US" dirty="0"/>
          </a:p>
        </p:txBody>
      </p:sp>
      <p:sp>
        <p:nvSpPr>
          <p:cNvPr id="3" name="Title 2">
            <a:extLst>
              <a:ext uri="{FF2B5EF4-FFF2-40B4-BE49-F238E27FC236}">
                <a16:creationId xmlns:a16="http://schemas.microsoft.com/office/drawing/2014/main" id="{C66079F4-47AF-75CB-EBA9-D8257B7CCACB}"/>
              </a:ext>
            </a:extLst>
          </p:cNvPr>
          <p:cNvSpPr>
            <a:spLocks noGrp="1"/>
          </p:cNvSpPr>
          <p:nvPr>
            <p:ph type="title"/>
          </p:nvPr>
        </p:nvSpPr>
        <p:spPr>
          <a:xfrm>
            <a:off x="566928" y="1133356"/>
            <a:ext cx="10515600" cy="868430"/>
          </a:xfrm>
        </p:spPr>
        <p:txBody>
          <a:bodyPr>
            <a:normAutofit fontScale="90000"/>
          </a:bodyPr>
          <a:lstStyle/>
          <a:p>
            <a:r>
              <a:rPr lang="en-US" dirty="0"/>
              <a:t>Opportunities to Gather Feedback in Low Enrollment Courses</a:t>
            </a:r>
          </a:p>
        </p:txBody>
      </p:sp>
    </p:spTree>
    <p:extLst>
      <p:ext uri="{BB962C8B-B14F-4D97-AF65-F5344CB8AC3E}">
        <p14:creationId xmlns:p14="http://schemas.microsoft.com/office/powerpoint/2010/main" val="1162152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C8E927-2D2A-7B62-84E1-B8B451BA4990}"/>
              </a:ext>
            </a:extLst>
          </p:cNvPr>
          <p:cNvSpPr>
            <a:spLocks noGrp="1"/>
          </p:cNvSpPr>
          <p:nvPr>
            <p:ph type="body" idx="10"/>
          </p:nvPr>
        </p:nvSpPr>
        <p:spPr>
          <a:xfrm>
            <a:off x="566928" y="2001563"/>
            <a:ext cx="8557757" cy="3732425"/>
          </a:xfrm>
        </p:spPr>
        <p:txBody>
          <a:bodyPr/>
          <a:lstStyle/>
          <a:p>
            <a:r>
              <a:rPr lang="en-US" dirty="0"/>
              <a:t>Online dashboard to see upcoming, open, and closed evaluations – </a:t>
            </a:r>
            <a:r>
              <a:rPr lang="en-US" dirty="0">
                <a:hlinkClick r:id="rId2"/>
              </a:rPr>
              <a:t>https://www.smartevals.com/buffalo</a:t>
            </a:r>
            <a:r>
              <a:rPr lang="en-US" dirty="0"/>
              <a:t> using your UBIT username and password.</a:t>
            </a:r>
          </a:p>
          <a:p>
            <a:r>
              <a:rPr lang="en-US" dirty="0"/>
              <a:t>UP to 3 custom questions can be added per course prior to evaluations opening. </a:t>
            </a:r>
          </a:p>
          <a:p>
            <a:r>
              <a:rPr lang="en-US" dirty="0"/>
              <a:t>When – Standard evaluations are the last 2 weeks of the semester before final exams*. </a:t>
            </a:r>
          </a:p>
          <a:p>
            <a:r>
              <a:rPr lang="en-US" dirty="0"/>
              <a:t>Students need approximately 10 minutes to complete each course evaluation. </a:t>
            </a:r>
          </a:p>
          <a:p>
            <a:r>
              <a:rPr lang="en-US" dirty="0"/>
              <a:t>Reports are only released (after grades are due) if the response rate is at least 5 students. Anonymous unless students identify themselves in the comments.</a:t>
            </a:r>
          </a:p>
        </p:txBody>
      </p:sp>
      <p:sp>
        <p:nvSpPr>
          <p:cNvPr id="3" name="Title 2">
            <a:extLst>
              <a:ext uri="{FF2B5EF4-FFF2-40B4-BE49-F238E27FC236}">
                <a16:creationId xmlns:a16="http://schemas.microsoft.com/office/drawing/2014/main" id="{D8FF9989-FC5D-61AE-6D7D-26465C250E82}"/>
              </a:ext>
            </a:extLst>
          </p:cNvPr>
          <p:cNvSpPr>
            <a:spLocks noGrp="1"/>
          </p:cNvSpPr>
          <p:nvPr>
            <p:ph type="title"/>
          </p:nvPr>
        </p:nvSpPr>
        <p:spPr>
          <a:xfrm>
            <a:off x="566928" y="1068875"/>
            <a:ext cx="10515600" cy="868430"/>
          </a:xfrm>
        </p:spPr>
        <p:txBody>
          <a:bodyPr/>
          <a:lstStyle/>
          <a:p>
            <a:r>
              <a:rPr lang="en-US" dirty="0"/>
              <a:t>The Details on UB Course Evaluations:</a:t>
            </a:r>
          </a:p>
        </p:txBody>
      </p:sp>
      <p:sp>
        <p:nvSpPr>
          <p:cNvPr id="5" name="TextBox 4">
            <a:extLst>
              <a:ext uri="{FF2B5EF4-FFF2-40B4-BE49-F238E27FC236}">
                <a16:creationId xmlns:a16="http://schemas.microsoft.com/office/drawing/2014/main" id="{0FEA2B5A-B4F0-D2BC-F339-74F51627D85B}"/>
              </a:ext>
            </a:extLst>
          </p:cNvPr>
          <p:cNvSpPr txBox="1"/>
          <p:nvPr/>
        </p:nvSpPr>
        <p:spPr>
          <a:xfrm>
            <a:off x="9217152" y="4344236"/>
            <a:ext cx="2910840" cy="954107"/>
          </a:xfrm>
          <a:prstGeom prst="rect">
            <a:avLst/>
          </a:prstGeom>
          <a:noFill/>
        </p:spPr>
        <p:txBody>
          <a:bodyPr wrap="square">
            <a:spAutoFit/>
          </a:bodyPr>
          <a:lstStyle/>
          <a:p>
            <a:r>
              <a:rPr lang="en-US" sz="1400" dirty="0"/>
              <a:t>* Some units have mid-semester evaluations for formative feedback opportunities. Instructors can make in-semester changes.</a:t>
            </a:r>
          </a:p>
        </p:txBody>
      </p:sp>
    </p:spTree>
    <p:extLst>
      <p:ext uri="{BB962C8B-B14F-4D97-AF65-F5344CB8AC3E}">
        <p14:creationId xmlns:p14="http://schemas.microsoft.com/office/powerpoint/2010/main" val="2173309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BE6A3A-9F87-0AD2-9503-3FDDB7D064D8}"/>
              </a:ext>
            </a:extLst>
          </p:cNvPr>
          <p:cNvSpPr>
            <a:spLocks noGrp="1"/>
          </p:cNvSpPr>
          <p:nvPr>
            <p:ph type="title"/>
          </p:nvPr>
        </p:nvSpPr>
        <p:spPr>
          <a:xfrm>
            <a:off x="566928" y="1091555"/>
            <a:ext cx="10515600" cy="868430"/>
          </a:xfrm>
        </p:spPr>
        <p:txBody>
          <a:bodyPr/>
          <a:lstStyle/>
          <a:p>
            <a:r>
              <a:rPr lang="en-US" dirty="0"/>
              <a:t>Encouraging Student Feedback</a:t>
            </a:r>
          </a:p>
        </p:txBody>
      </p:sp>
      <p:sp>
        <p:nvSpPr>
          <p:cNvPr id="7" name="Text Placeholder 6">
            <a:extLst>
              <a:ext uri="{FF2B5EF4-FFF2-40B4-BE49-F238E27FC236}">
                <a16:creationId xmlns:a16="http://schemas.microsoft.com/office/drawing/2014/main" id="{795F0812-262E-7EC3-5EB1-38C4204D8E5C}"/>
              </a:ext>
            </a:extLst>
          </p:cNvPr>
          <p:cNvSpPr>
            <a:spLocks noGrp="1"/>
          </p:cNvSpPr>
          <p:nvPr>
            <p:ph type="body" idx="10"/>
          </p:nvPr>
        </p:nvSpPr>
        <p:spPr>
          <a:xfrm>
            <a:off x="566928" y="2139141"/>
            <a:ext cx="10435689" cy="3732425"/>
          </a:xfrm>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600" b="1" kern="100" dirty="0">
                <a:effectLst/>
                <a:latin typeface="+mn-lt"/>
                <a:ea typeface="Calibri" panose="020F0502020204030204" pitchFamily="34" charset="0"/>
                <a:cs typeface="Times New Roman" panose="02020603050405020304" pitchFamily="18" charset="0"/>
              </a:rPr>
              <a:t>Highlight past changes based on feedback: </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600" kern="100" dirty="0">
                <a:solidFill>
                  <a:srgbClr val="666666"/>
                </a:solidFill>
                <a:effectLst/>
                <a:latin typeface="+mn-lt"/>
                <a:ea typeface="Calibri" panose="020F0502020204030204" pitchFamily="34" charset="0"/>
                <a:cs typeface="Times New Roman" panose="02020603050405020304" pitchFamily="18" charset="0"/>
              </a:rPr>
              <a:t>Share examples (in syllabus, verbally in class) of how previous student feedback has led to positive changes in the course or teaching methods. This demonstrates that feedback is valued and has a real impact on the learning experience.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600" b="1" kern="100" dirty="0">
                <a:effectLst/>
                <a:latin typeface="+mn-lt"/>
                <a:ea typeface="Calibri" panose="020F0502020204030204" pitchFamily="34" charset="0"/>
                <a:cs typeface="Times New Roman" panose="02020603050405020304" pitchFamily="18" charset="0"/>
              </a:rPr>
              <a:t>Foster a positive feedback culture: </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600" kern="100" dirty="0">
                <a:solidFill>
                  <a:srgbClr val="666666"/>
                </a:solidFill>
                <a:effectLst/>
                <a:latin typeface="+mn-lt"/>
                <a:ea typeface="Calibri" panose="020F0502020204030204" pitchFamily="34" charset="0"/>
                <a:cs typeface="Times New Roman" panose="02020603050405020304" pitchFamily="18" charset="0"/>
              </a:rPr>
              <a:t>Create a classroom culture that values and encourages feedback throughout the semester. By consistently soliciting and appreciating student opinions, instructors </a:t>
            </a:r>
            <a:r>
              <a:rPr lang="en-US" sz="1600" kern="100" dirty="0">
                <a:solidFill>
                  <a:srgbClr val="666666"/>
                </a:solidFill>
                <a:latin typeface="+mn-lt"/>
                <a:ea typeface="Calibri" panose="020F0502020204030204" pitchFamily="34" charset="0"/>
                <a:cs typeface="Times New Roman" panose="02020603050405020304" pitchFamily="18" charset="0"/>
              </a:rPr>
              <a:t>can</a:t>
            </a:r>
            <a:r>
              <a:rPr lang="en-US" sz="1600" kern="100" dirty="0">
                <a:solidFill>
                  <a:srgbClr val="666666"/>
                </a:solidFill>
                <a:effectLst/>
                <a:latin typeface="+mn-lt"/>
                <a:ea typeface="Calibri" panose="020F0502020204030204" pitchFamily="34" charset="0"/>
                <a:cs typeface="Times New Roman" panose="02020603050405020304" pitchFamily="18" charset="0"/>
              </a:rPr>
              <a:t> cultivate an environment where students feel more inclined to participate in course evaluations.</a:t>
            </a:r>
          </a:p>
          <a:p>
            <a:r>
              <a:rPr lang="en-US" sz="1600" b="1" dirty="0">
                <a:latin typeface="+mn-lt"/>
              </a:rPr>
              <a:t>Communicate the importance: </a:t>
            </a:r>
          </a:p>
          <a:p>
            <a:pPr marL="800089" lvl="1" indent="-342900">
              <a:buFont typeface="Arial" panose="020B0604020202020204" pitchFamily="34" charset="0"/>
              <a:buChar char="•"/>
            </a:pPr>
            <a:r>
              <a:rPr lang="en-US" sz="1600" dirty="0">
                <a:solidFill>
                  <a:srgbClr val="5F5F5F"/>
                </a:solidFill>
                <a:latin typeface="+mn-lt"/>
              </a:rPr>
              <a:t>Clearly communicate to students the significance of their feedback and how it directly impacts the improvement of the course and their learning experience. Explain that their input is valued and can contribute to positive changes in future iterations of the course.</a:t>
            </a:r>
          </a:p>
          <a:p>
            <a:endParaRPr lang="en-US" dirty="0"/>
          </a:p>
        </p:txBody>
      </p:sp>
    </p:spTree>
    <p:extLst>
      <p:ext uri="{BB962C8B-B14F-4D97-AF65-F5344CB8AC3E}">
        <p14:creationId xmlns:p14="http://schemas.microsoft.com/office/powerpoint/2010/main" val="87142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94331B-296C-1D31-ADE0-52056B581FDA}"/>
              </a:ext>
            </a:extLst>
          </p:cNvPr>
          <p:cNvSpPr>
            <a:spLocks noGrp="1"/>
          </p:cNvSpPr>
          <p:nvPr>
            <p:ph type="title"/>
          </p:nvPr>
        </p:nvSpPr>
        <p:spPr>
          <a:xfrm>
            <a:off x="566928" y="1088560"/>
            <a:ext cx="10515600" cy="868430"/>
          </a:xfrm>
        </p:spPr>
        <p:txBody>
          <a:bodyPr>
            <a:normAutofit/>
          </a:bodyPr>
          <a:lstStyle/>
          <a:p>
            <a:r>
              <a:rPr lang="en-US" dirty="0"/>
              <a:t>Encouraging Student Feedback continued…</a:t>
            </a:r>
          </a:p>
        </p:txBody>
      </p:sp>
      <p:sp>
        <p:nvSpPr>
          <p:cNvPr id="6" name="Text Placeholder 1">
            <a:extLst>
              <a:ext uri="{FF2B5EF4-FFF2-40B4-BE49-F238E27FC236}">
                <a16:creationId xmlns:a16="http://schemas.microsoft.com/office/drawing/2014/main" id="{BB05579E-1548-A1A5-58D1-6E5FAFC36BF5}"/>
              </a:ext>
            </a:extLst>
          </p:cNvPr>
          <p:cNvSpPr>
            <a:spLocks noGrp="1"/>
          </p:cNvSpPr>
          <p:nvPr>
            <p:ph type="body" idx="10"/>
          </p:nvPr>
        </p:nvSpPr>
        <p:spPr>
          <a:xfrm>
            <a:off x="566928" y="2134784"/>
            <a:ext cx="10853133" cy="3732425"/>
          </a:xfrm>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600" b="1" kern="100" dirty="0">
                <a:effectLst/>
                <a:latin typeface="+mn-lt"/>
                <a:ea typeface="Calibri" panose="020F0502020204030204" pitchFamily="34" charset="0"/>
                <a:cs typeface="Times New Roman" panose="02020603050405020304" pitchFamily="18" charset="0"/>
              </a:rPr>
              <a:t>Provide a reminder: </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600" kern="100" dirty="0">
                <a:solidFill>
                  <a:srgbClr val="666666"/>
                </a:solidFill>
                <a:effectLst/>
                <a:latin typeface="+mn-lt"/>
                <a:ea typeface="Calibri" panose="020F0502020204030204" pitchFamily="34" charset="0"/>
                <a:cs typeface="Times New Roman" panose="02020603050405020304" pitchFamily="18" charset="0"/>
              </a:rPr>
              <a:t>Give students a friendly reminder (email, verbal in class, announcement via course site in Brightspace) a few days before the evaluation deadline. Emphasize the importance of their participation and encourage them to take the time to complete the evaluations.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600" b="1" kern="100" dirty="0">
                <a:effectLst/>
                <a:latin typeface="+mn-lt"/>
                <a:ea typeface="Calibri" panose="020F0502020204030204" pitchFamily="34" charset="0"/>
                <a:cs typeface="Times New Roman" panose="02020603050405020304" pitchFamily="18" charset="0"/>
              </a:rPr>
              <a:t>Offer incentives: </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600" kern="100" dirty="0">
                <a:solidFill>
                  <a:srgbClr val="666666"/>
                </a:solidFill>
                <a:effectLst/>
                <a:latin typeface="+mn-lt"/>
                <a:ea typeface="Calibri" panose="020F0502020204030204" pitchFamily="34" charset="0"/>
                <a:cs typeface="Times New Roman" panose="02020603050405020304" pitchFamily="18" charset="0"/>
              </a:rPr>
              <a:t>Consider providing small incentives to encourage participation. This could include extra credit points for the whole class collectively. NOTE: Identifying individual students who have completed evaluations for the purpose of awarding extra credit is not permitted. Completion rosters will not be provided to instructors.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600" b="1" kern="100" dirty="0">
                <a:effectLst/>
                <a:latin typeface="+mn-lt"/>
                <a:ea typeface="Calibri" panose="020F0502020204030204" pitchFamily="34" charset="0"/>
                <a:cs typeface="Times New Roman" panose="02020603050405020304" pitchFamily="18" charset="0"/>
              </a:rPr>
              <a:t>Schedule evaluation time in class: </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600" kern="100" dirty="0">
                <a:solidFill>
                  <a:srgbClr val="666666"/>
                </a:solidFill>
                <a:effectLst/>
                <a:latin typeface="+mn-lt"/>
                <a:ea typeface="Calibri" panose="020F0502020204030204" pitchFamily="34" charset="0"/>
                <a:cs typeface="Times New Roman" panose="02020603050405020304" pitchFamily="18" charset="0"/>
              </a:rPr>
              <a:t>Dedicate 10 minutes of class time specifically for students to complete the course evaluations. This demonstrates the importance of evaluations and makes it convenient for students to provide feedback.</a:t>
            </a:r>
          </a:p>
          <a:p>
            <a:endParaRPr lang="en-US" dirty="0"/>
          </a:p>
        </p:txBody>
      </p:sp>
    </p:spTree>
    <p:extLst>
      <p:ext uri="{BB962C8B-B14F-4D97-AF65-F5344CB8AC3E}">
        <p14:creationId xmlns:p14="http://schemas.microsoft.com/office/powerpoint/2010/main" val="3205277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F0FDFC-25E7-88B8-C9E2-51DEE9A9B829}"/>
              </a:ext>
            </a:extLst>
          </p:cNvPr>
          <p:cNvSpPr>
            <a:spLocks noGrp="1"/>
          </p:cNvSpPr>
          <p:nvPr>
            <p:ph type="body" idx="10"/>
          </p:nvPr>
        </p:nvSpPr>
        <p:spPr>
          <a:xfrm>
            <a:off x="566928" y="2108506"/>
            <a:ext cx="8557757" cy="3732425"/>
          </a:xfrm>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600" b="1" kern="100" dirty="0">
                <a:effectLst/>
                <a:latin typeface="+mn-lt"/>
                <a:ea typeface="Calibri" panose="020F0502020204030204" pitchFamily="34" charset="0"/>
                <a:cs typeface="Times New Roman" panose="02020603050405020304" pitchFamily="18" charset="0"/>
              </a:rPr>
              <a:t>Explain the process and duration: </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600" kern="100" dirty="0">
                <a:solidFill>
                  <a:srgbClr val="5F5F5F"/>
                </a:solidFill>
                <a:effectLst/>
                <a:latin typeface="+mn-lt"/>
                <a:ea typeface="Calibri" panose="020F0502020204030204" pitchFamily="34" charset="0"/>
                <a:cs typeface="Times New Roman" panose="02020603050405020304" pitchFamily="18" charset="0"/>
              </a:rPr>
              <a:t>Clearly explain the process of course evaluations to students, including how long it takes to complete and what areas will be covered. This transparency can help students plan their time and understand the scope of the evaluation.</a:t>
            </a:r>
          </a:p>
          <a:p>
            <a:r>
              <a:rPr lang="en-US" sz="1600" b="1" dirty="0">
                <a:latin typeface="+mn-lt"/>
              </a:rPr>
              <a:t>Emphasize anonymity and confidentiality: </a:t>
            </a:r>
          </a:p>
          <a:p>
            <a:pPr marL="800089" lvl="1" indent="-342900">
              <a:buFont typeface="Arial" panose="020B0604020202020204" pitchFamily="34" charset="0"/>
              <a:buChar char="•"/>
            </a:pPr>
            <a:r>
              <a:rPr lang="en-US" sz="1600" dirty="0">
                <a:solidFill>
                  <a:srgbClr val="5F5F5F"/>
                </a:solidFill>
                <a:latin typeface="+mn-lt"/>
              </a:rPr>
              <a:t>Assure students that their responses will remain anonymous and confidential. Highlight that instructors will not have access to individual responses, fostering a safe environment for honest feedback.</a:t>
            </a:r>
          </a:p>
          <a:p>
            <a:r>
              <a:rPr lang="en-US" sz="1600" b="1" dirty="0">
                <a:latin typeface="+mn-lt"/>
              </a:rPr>
              <a:t>Educate students on how to give constructive feedback: </a:t>
            </a:r>
          </a:p>
          <a:p>
            <a:pPr marL="800089" lvl="1" indent="-342900">
              <a:buFont typeface="Arial" panose="020B0604020202020204" pitchFamily="34" charset="0"/>
              <a:buChar char="•"/>
            </a:pPr>
            <a:r>
              <a:rPr lang="en-US" sz="1600" dirty="0">
                <a:solidFill>
                  <a:srgbClr val="666666"/>
                </a:solidFill>
                <a:latin typeface="+mn-lt"/>
              </a:rPr>
              <a:t>Take time to educate students on the value of constructive feedback. Provide examples of non-constructive and constructive feedback and how you used it for continuous improvement.</a:t>
            </a:r>
          </a:p>
        </p:txBody>
      </p:sp>
      <p:sp>
        <p:nvSpPr>
          <p:cNvPr id="3" name="Title 2">
            <a:extLst>
              <a:ext uri="{FF2B5EF4-FFF2-40B4-BE49-F238E27FC236}">
                <a16:creationId xmlns:a16="http://schemas.microsoft.com/office/drawing/2014/main" id="{DF5851A2-9DFF-8247-2BF3-2239F00CDA89}"/>
              </a:ext>
            </a:extLst>
          </p:cNvPr>
          <p:cNvSpPr>
            <a:spLocks noGrp="1"/>
          </p:cNvSpPr>
          <p:nvPr>
            <p:ph type="title"/>
          </p:nvPr>
        </p:nvSpPr>
        <p:spPr>
          <a:xfrm>
            <a:off x="566928" y="1089514"/>
            <a:ext cx="10515600" cy="868430"/>
          </a:xfrm>
        </p:spPr>
        <p:txBody>
          <a:bodyPr>
            <a:normAutofit/>
          </a:bodyPr>
          <a:lstStyle/>
          <a:p>
            <a:r>
              <a:rPr lang="en-US" dirty="0"/>
              <a:t>Encouraging Student Feedback continued…</a:t>
            </a:r>
          </a:p>
        </p:txBody>
      </p:sp>
    </p:spTree>
    <p:extLst>
      <p:ext uri="{BB962C8B-B14F-4D97-AF65-F5344CB8AC3E}">
        <p14:creationId xmlns:p14="http://schemas.microsoft.com/office/powerpoint/2010/main" val="2335035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D5AA9A-08B7-4AB5-025C-44EDF8D4905D}"/>
              </a:ext>
            </a:extLst>
          </p:cNvPr>
          <p:cNvSpPr>
            <a:spLocks noGrp="1"/>
          </p:cNvSpPr>
          <p:nvPr>
            <p:ph type="body" idx="10"/>
          </p:nvPr>
        </p:nvSpPr>
        <p:spPr/>
        <p:txBody>
          <a:bodyPr/>
          <a:lstStyle/>
          <a:p>
            <a:r>
              <a:rPr lang="en-US" sz="1800" dirty="0">
                <a:solidFill>
                  <a:srgbClr val="666666"/>
                </a:solidFill>
                <a:effectLst/>
                <a:latin typeface="Arial" panose="020B0604020202020204" pitchFamily="34" charset="0"/>
                <a:ea typeface="Calibri" panose="020F0502020204030204" pitchFamily="34" charset="0"/>
              </a:rPr>
              <a:t>The Office of Curriculum, Assessment and Teaching Transformation (CATT) has collaborated with the Office of Equity, Diversity and Inclusion (EDI) and Faculty Affairs to design a process to address explicit bias in course evaluations. </a:t>
            </a:r>
          </a:p>
          <a:p>
            <a:r>
              <a:rPr lang="en-US" sz="1800" dirty="0">
                <a:solidFill>
                  <a:srgbClr val="666666"/>
                </a:solidFill>
                <a:effectLst/>
                <a:latin typeface="Arial" panose="020B0604020202020204" pitchFamily="34" charset="0"/>
                <a:ea typeface="Calibri" panose="020F0502020204030204" pitchFamily="34" charset="0"/>
              </a:rPr>
              <a:t>If you receive comments with explicitly biased language, you are encouraged to file a report on the </a:t>
            </a:r>
            <a:r>
              <a:rPr lang="en-US" sz="1800" u="sng" dirty="0">
                <a:solidFill>
                  <a:srgbClr val="0000FF"/>
                </a:solidFill>
                <a:effectLst/>
                <a:latin typeface="Arial" panose="020B0604020202020204" pitchFamily="34" charset="0"/>
                <a:ea typeface="Calibri" panose="020F0502020204030204" pitchFamily="34" charset="0"/>
                <a:hlinkClick r:id="rId2"/>
              </a:rPr>
              <a:t>EDI website</a:t>
            </a:r>
            <a:r>
              <a:rPr lang="en-US" sz="1800" dirty="0">
                <a:solidFill>
                  <a:srgbClr val="666666"/>
                </a:solidFill>
                <a:effectLst/>
                <a:latin typeface="Arial" panose="020B0604020202020204" pitchFamily="34" charset="0"/>
                <a:ea typeface="Calibri" panose="020F0502020204030204" pitchFamily="34" charset="0"/>
              </a:rPr>
              <a:t>.</a:t>
            </a:r>
            <a:endParaRPr lang="en-US" dirty="0"/>
          </a:p>
        </p:txBody>
      </p:sp>
      <p:sp>
        <p:nvSpPr>
          <p:cNvPr id="3" name="Title 2">
            <a:extLst>
              <a:ext uri="{FF2B5EF4-FFF2-40B4-BE49-F238E27FC236}">
                <a16:creationId xmlns:a16="http://schemas.microsoft.com/office/drawing/2014/main" id="{54C2F89F-5697-E1A6-5349-537BB8725457}"/>
              </a:ext>
            </a:extLst>
          </p:cNvPr>
          <p:cNvSpPr>
            <a:spLocks noGrp="1"/>
          </p:cNvSpPr>
          <p:nvPr>
            <p:ph type="title"/>
          </p:nvPr>
        </p:nvSpPr>
        <p:spPr/>
        <p:txBody>
          <a:bodyPr/>
          <a:lstStyle/>
          <a:p>
            <a:r>
              <a:rPr lang="en-US" dirty="0"/>
              <a:t>Explicit Bias</a:t>
            </a:r>
          </a:p>
        </p:txBody>
      </p:sp>
    </p:spTree>
    <p:extLst>
      <p:ext uri="{BB962C8B-B14F-4D97-AF65-F5344CB8AC3E}">
        <p14:creationId xmlns:p14="http://schemas.microsoft.com/office/powerpoint/2010/main" val="4264050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BD3267-5C34-37F8-9E89-064DC8429FCC}"/>
              </a:ext>
            </a:extLst>
          </p:cNvPr>
          <p:cNvSpPr>
            <a:spLocks noGrp="1"/>
          </p:cNvSpPr>
          <p:nvPr>
            <p:ph type="body" idx="10"/>
          </p:nvPr>
        </p:nvSpPr>
        <p:spPr>
          <a:xfrm>
            <a:off x="566928" y="2478024"/>
            <a:ext cx="10844784" cy="4142232"/>
          </a:xfrm>
        </p:spPr>
        <p:txBody>
          <a:bodyPr/>
          <a:lstStyle/>
          <a:p>
            <a:r>
              <a:rPr lang="en-US" dirty="0"/>
              <a:t>Additional resources:</a:t>
            </a:r>
          </a:p>
          <a:p>
            <a:pPr marL="800089" lvl="1" indent="-342900">
              <a:buFont typeface="Arial" panose="020B0604020202020204" pitchFamily="34" charset="0"/>
              <a:buChar char="•"/>
            </a:pPr>
            <a:r>
              <a:rPr lang="en-US" dirty="0">
                <a:hlinkClick r:id="rId2" tooltip="This link will download a file."/>
              </a:rPr>
              <a:t>Facilitating Response Rates in IDEA Online (PDF) </a:t>
            </a:r>
            <a:r>
              <a:rPr lang="en-US" i="1" dirty="0">
                <a:hlinkClick r:id="rId2" tooltip="This link will download a file."/>
              </a:rPr>
              <a:t>Download pdf</a:t>
            </a:r>
            <a:r>
              <a:rPr lang="en-US" dirty="0">
                <a:hlinkClick r:id="rId2" tooltip="This link will download a file."/>
              </a:rPr>
              <a:t>(26 KB)</a:t>
            </a:r>
            <a:r>
              <a:rPr lang="en-US" dirty="0"/>
              <a:t> </a:t>
            </a:r>
          </a:p>
          <a:p>
            <a:pPr marL="800089" lvl="1" indent="-342900">
              <a:buFont typeface="Arial" panose="020B0604020202020204" pitchFamily="34" charset="0"/>
              <a:buChar char="•"/>
            </a:pPr>
            <a:r>
              <a:rPr lang="en-US" dirty="0">
                <a:hlinkClick r:id="rId3" tooltip="This link will download a file."/>
              </a:rPr>
              <a:t>Top 20 Strategies to Increase the Online Response Rates of Student Rating Scales, Berk (PDF) </a:t>
            </a:r>
            <a:r>
              <a:rPr lang="en-US" i="1" dirty="0">
                <a:hlinkClick r:id="rId3" tooltip="This link will download a file."/>
              </a:rPr>
              <a:t>Download pdf</a:t>
            </a:r>
            <a:r>
              <a:rPr lang="en-US" dirty="0">
                <a:hlinkClick r:id="rId3" tooltip="This link will download a file."/>
              </a:rPr>
              <a:t>(331 KB)</a:t>
            </a:r>
            <a:r>
              <a:rPr lang="en-US" dirty="0"/>
              <a:t> </a:t>
            </a:r>
          </a:p>
          <a:p>
            <a:endParaRPr lang="en-US" dirty="0"/>
          </a:p>
          <a:p>
            <a:r>
              <a:rPr lang="en-US" dirty="0"/>
              <a:t>For comments, questions or concerns contact us at </a:t>
            </a:r>
            <a:r>
              <a:rPr lang="en-US" dirty="0">
                <a:hlinkClick r:id="rId4"/>
              </a:rPr>
              <a:t>ubce@buffalo.edu</a:t>
            </a:r>
            <a:r>
              <a:rPr lang="en-US" dirty="0"/>
              <a:t> </a:t>
            </a:r>
          </a:p>
          <a:p>
            <a:r>
              <a:rPr lang="en-US" dirty="0">
                <a:hlinkClick r:id="rId5"/>
              </a:rPr>
              <a:t>https://www.buffalo.edu/course-evaluation</a:t>
            </a:r>
            <a:r>
              <a:rPr lang="en-US" dirty="0"/>
              <a:t> </a:t>
            </a:r>
          </a:p>
        </p:txBody>
      </p:sp>
      <p:sp>
        <p:nvSpPr>
          <p:cNvPr id="3" name="Title 2">
            <a:extLst>
              <a:ext uri="{FF2B5EF4-FFF2-40B4-BE49-F238E27FC236}">
                <a16:creationId xmlns:a16="http://schemas.microsoft.com/office/drawing/2014/main" id="{58C7C1A8-B675-5B7A-F11C-758DEEDF4F58}"/>
              </a:ext>
            </a:extLst>
          </p:cNvPr>
          <p:cNvSpPr>
            <a:spLocks noGrp="1"/>
          </p:cNvSpPr>
          <p:nvPr>
            <p:ph type="title"/>
          </p:nvPr>
        </p:nvSpPr>
        <p:spPr/>
        <p:txBody>
          <a:bodyPr/>
          <a:lstStyle/>
          <a:p>
            <a:r>
              <a:rPr lang="en-US" dirty="0"/>
              <a:t>For more information…</a:t>
            </a:r>
          </a:p>
        </p:txBody>
      </p:sp>
    </p:spTree>
    <p:extLst>
      <p:ext uri="{BB962C8B-B14F-4D97-AF65-F5344CB8AC3E}">
        <p14:creationId xmlns:p14="http://schemas.microsoft.com/office/powerpoint/2010/main" val="4269069444"/>
      </p:ext>
    </p:extLst>
  </p:cSld>
  <p:clrMapOvr>
    <a:masterClrMapping/>
  </p:clrMapOvr>
</p:sld>
</file>

<file path=ppt/theme/theme1.xml><?xml version="1.0" encoding="utf-8"?>
<a:theme xmlns:a="http://schemas.openxmlformats.org/drawingml/2006/main" name="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docProps/app.xml><?xml version="1.0" encoding="utf-8"?>
<Properties xmlns="http://schemas.openxmlformats.org/officeDocument/2006/extended-properties" xmlns:vt="http://schemas.openxmlformats.org/officeDocument/2006/docPropsVTypes">
  <Template>UBCATT_PowerPoint-Contemporary</Template>
  <TotalTime>198</TotalTime>
  <Words>815</Words>
  <Application>Microsoft Office PowerPoint</Application>
  <PresentationFormat>Widescreen</PresentationFormat>
  <Paragraphs>58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Georgia</vt:lpstr>
      <vt:lpstr>LucidaGrande</vt:lpstr>
      <vt:lpstr>UB Powerpoint Template</vt:lpstr>
      <vt:lpstr>UB Course Evaluations</vt:lpstr>
      <vt:lpstr>The Purpose of Attaining Critical Feedback from Students</vt:lpstr>
      <vt:lpstr>Opportunities to Gather Feedback in Low Enrollment Courses</vt:lpstr>
      <vt:lpstr>The Details on UB Course Evaluations:</vt:lpstr>
      <vt:lpstr>Encouraging Student Feedback</vt:lpstr>
      <vt:lpstr>Encouraging Student Feedback continued…</vt:lpstr>
      <vt:lpstr>Encouraging Student Feedback continued…</vt:lpstr>
      <vt:lpstr>Explicit Bias</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Course Evaluations</dc:title>
  <dc:creator>Cathleen Morreale</dc:creator>
  <cp:lastModifiedBy>Jacqueline Conroy</cp:lastModifiedBy>
  <cp:revision>13</cp:revision>
  <dcterms:created xsi:type="dcterms:W3CDTF">2023-07-10T15:45:18Z</dcterms:created>
  <dcterms:modified xsi:type="dcterms:W3CDTF">2023-09-12T16:18:29Z</dcterms:modified>
</cp:coreProperties>
</file>